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390" r:id="rId3"/>
    <p:sldId id="379" r:id="rId4"/>
    <p:sldId id="381" r:id="rId5"/>
    <p:sldId id="382" r:id="rId6"/>
    <p:sldId id="383" r:id="rId7"/>
    <p:sldId id="384" r:id="rId8"/>
  </p:sldIdLst>
  <p:sldSz cx="12192000" cy="6858000"/>
  <p:notesSz cx="11647488" cy="16117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68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orient="horz" pos="459" userDrawn="1">
          <p15:clr>
            <a:srgbClr val="A4A3A4"/>
          </p15:clr>
        </p15:guide>
        <p15:guide id="8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C05FF"/>
    <a:srgbClr val="2A8BF3"/>
    <a:srgbClr val="F09B0E"/>
    <a:srgbClr val="EEF2FA"/>
    <a:srgbClr val="8FAADC"/>
    <a:srgbClr val="2F5597"/>
    <a:srgbClr val="FBE39B"/>
    <a:srgbClr val="1C6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6694" autoAdjust="0"/>
  </p:normalViewPr>
  <p:slideViewPr>
    <p:cSldViewPr snapToGrid="0" showGuides="1">
      <p:cViewPr varScale="1">
        <p:scale>
          <a:sx n="67" d="100"/>
          <a:sy n="67" d="100"/>
        </p:scale>
        <p:origin x="636" y="48"/>
      </p:cViewPr>
      <p:guideLst>
        <p:guide orient="horz" pos="2208"/>
        <p:guide pos="3840"/>
        <p:guide pos="325"/>
        <p:guide pos="7368"/>
        <p:guide orient="horz" pos="300"/>
        <p:guide orient="horz" pos="3997"/>
        <p:guide orient="horz" pos="459"/>
        <p:guide orient="horz" pos="1049"/>
      </p:guideLst>
    </p:cSldViewPr>
  </p:slideViewPr>
  <p:outlineViewPr>
    <p:cViewPr>
      <p:scale>
        <a:sx n="33" d="100"/>
        <a:sy n="33" d="100"/>
      </p:scale>
      <p:origin x="0" y="-725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 showGuide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047245" cy="808692"/>
          </a:xfrm>
          <a:prstGeom prst="rect">
            <a:avLst/>
          </a:prstGeom>
        </p:spPr>
        <p:txBody>
          <a:bodyPr vert="horz" lIns="154849" tIns="77425" rIns="154849" bIns="77425" rtlCol="0"/>
          <a:lstStyle>
            <a:lvl1pPr algn="l">
              <a:defRPr sz="2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597548" y="2"/>
            <a:ext cx="5047245" cy="808692"/>
          </a:xfrm>
          <a:prstGeom prst="rect">
            <a:avLst/>
          </a:prstGeom>
        </p:spPr>
        <p:txBody>
          <a:bodyPr vert="horz" lIns="154849" tIns="77425" rIns="154849" bIns="77425" rtlCol="0"/>
          <a:lstStyle>
            <a:lvl1pPr algn="r">
              <a:defRPr sz="2100"/>
            </a:lvl1pPr>
          </a:lstStyle>
          <a:p>
            <a:fld id="{68606D55-8C22-4281-8EBB-F107EC2B24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5309198"/>
            <a:ext cx="5047245" cy="808691"/>
          </a:xfrm>
          <a:prstGeom prst="rect">
            <a:avLst/>
          </a:prstGeom>
        </p:spPr>
        <p:txBody>
          <a:bodyPr vert="horz" lIns="154849" tIns="77425" rIns="154849" bIns="77425" rtlCol="0" anchor="b"/>
          <a:lstStyle>
            <a:lvl1pPr algn="l">
              <a:defRPr sz="2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548" y="15309198"/>
            <a:ext cx="5047245" cy="808691"/>
          </a:xfrm>
          <a:prstGeom prst="rect">
            <a:avLst/>
          </a:prstGeom>
        </p:spPr>
        <p:txBody>
          <a:bodyPr vert="horz" lIns="154849" tIns="77425" rIns="154849" bIns="77425" rtlCol="0" anchor="b"/>
          <a:lstStyle>
            <a:lvl1pPr algn="r">
              <a:defRPr sz="2100"/>
            </a:lvl1pPr>
          </a:lstStyle>
          <a:p>
            <a:fld id="{F803CDC9-6976-41C2-ABCB-4BDC6FE6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7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047245" cy="808692"/>
          </a:xfrm>
          <a:prstGeom prst="rect">
            <a:avLst/>
          </a:prstGeom>
        </p:spPr>
        <p:txBody>
          <a:bodyPr vert="horz" lIns="154849" tIns="77425" rIns="154849" bIns="77425" rtlCol="0"/>
          <a:lstStyle>
            <a:lvl1pPr algn="l">
              <a:defRPr sz="2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97548" y="2"/>
            <a:ext cx="5047245" cy="808692"/>
          </a:xfrm>
          <a:prstGeom prst="rect">
            <a:avLst/>
          </a:prstGeom>
        </p:spPr>
        <p:txBody>
          <a:bodyPr vert="horz" lIns="154849" tIns="77425" rIns="154849" bIns="77425" rtlCol="0"/>
          <a:lstStyle>
            <a:lvl1pPr algn="r">
              <a:defRPr sz="2100"/>
            </a:lvl1pPr>
          </a:lstStyle>
          <a:p>
            <a:fld id="{77F0D4B5-F149-4D1B-97F9-E51488CE995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2012950"/>
            <a:ext cx="9675812" cy="544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4849" tIns="77425" rIns="154849" bIns="7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4750" y="7756733"/>
            <a:ext cx="9317990" cy="6346420"/>
          </a:xfrm>
          <a:prstGeom prst="rect">
            <a:avLst/>
          </a:prstGeom>
        </p:spPr>
        <p:txBody>
          <a:bodyPr vert="horz" lIns="154849" tIns="77425" rIns="154849" bIns="774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5309198"/>
            <a:ext cx="5047245" cy="808691"/>
          </a:xfrm>
          <a:prstGeom prst="rect">
            <a:avLst/>
          </a:prstGeom>
        </p:spPr>
        <p:txBody>
          <a:bodyPr vert="horz" lIns="154849" tIns="77425" rIns="154849" bIns="77425" rtlCol="0" anchor="b"/>
          <a:lstStyle>
            <a:lvl1pPr algn="l">
              <a:defRPr sz="2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97548" y="15309198"/>
            <a:ext cx="5047245" cy="808691"/>
          </a:xfrm>
          <a:prstGeom prst="rect">
            <a:avLst/>
          </a:prstGeom>
        </p:spPr>
        <p:txBody>
          <a:bodyPr vert="horz" lIns="154849" tIns="77425" rIns="154849" bIns="77425" rtlCol="0" anchor="b"/>
          <a:lstStyle>
            <a:lvl1pPr algn="r">
              <a:defRPr sz="2100"/>
            </a:lvl1pPr>
          </a:lstStyle>
          <a:p>
            <a:fld id="{25447A11-1339-483B-A37B-2333672A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2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47A11-1339-483B-A37B-2333672A9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47A11-1339-483B-A37B-2333672A9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1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3" y="3011454"/>
            <a:ext cx="9144000" cy="68634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13" y="2526864"/>
            <a:ext cx="9144000" cy="36706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F251-5635-4101-843D-162E072F64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180432" y="-10050"/>
            <a:ext cx="10031726" cy="6868049"/>
          </a:xfrm>
          <a:custGeom>
            <a:avLst/>
            <a:gdLst>
              <a:gd name="connsiteX0" fmla="*/ 0 w 7831137"/>
              <a:gd name="connsiteY0" fmla="*/ 0 h 6858000"/>
              <a:gd name="connsiteX1" fmla="*/ 7831137 w 7831137"/>
              <a:gd name="connsiteY1" fmla="*/ 0 h 6858000"/>
              <a:gd name="connsiteX2" fmla="*/ 7831137 w 7831137"/>
              <a:gd name="connsiteY2" fmla="*/ 6858000 h 6858000"/>
              <a:gd name="connsiteX3" fmla="*/ 0 w 7831137"/>
              <a:gd name="connsiteY3" fmla="*/ 6858000 h 6858000"/>
              <a:gd name="connsiteX4" fmla="*/ 0 w 7831137"/>
              <a:gd name="connsiteY4" fmla="*/ 0 h 6858000"/>
              <a:gd name="connsiteX0" fmla="*/ 2823586 w 7831137"/>
              <a:gd name="connsiteY0" fmla="*/ 0 h 6878097"/>
              <a:gd name="connsiteX1" fmla="*/ 7831137 w 7831137"/>
              <a:gd name="connsiteY1" fmla="*/ 20097 h 6878097"/>
              <a:gd name="connsiteX2" fmla="*/ 7831137 w 7831137"/>
              <a:gd name="connsiteY2" fmla="*/ 6878097 h 6878097"/>
              <a:gd name="connsiteX3" fmla="*/ 0 w 7831137"/>
              <a:gd name="connsiteY3" fmla="*/ 6878097 h 6878097"/>
              <a:gd name="connsiteX4" fmla="*/ 2823586 w 7831137"/>
              <a:gd name="connsiteY4" fmla="*/ 0 h 6878097"/>
              <a:gd name="connsiteX0" fmla="*/ 2893925 w 7831137"/>
              <a:gd name="connsiteY0" fmla="*/ 0 h 6858000"/>
              <a:gd name="connsiteX1" fmla="*/ 7831137 w 7831137"/>
              <a:gd name="connsiteY1" fmla="*/ 0 h 6858000"/>
              <a:gd name="connsiteX2" fmla="*/ 7831137 w 7831137"/>
              <a:gd name="connsiteY2" fmla="*/ 6858000 h 6858000"/>
              <a:gd name="connsiteX3" fmla="*/ 0 w 7831137"/>
              <a:gd name="connsiteY3" fmla="*/ 6858000 h 6858000"/>
              <a:gd name="connsiteX4" fmla="*/ 2893925 w 7831137"/>
              <a:gd name="connsiteY4" fmla="*/ 0 h 6858000"/>
              <a:gd name="connsiteX0" fmla="*/ 2893925 w 10031726"/>
              <a:gd name="connsiteY0" fmla="*/ 0 h 6858000"/>
              <a:gd name="connsiteX1" fmla="*/ 7831137 w 10031726"/>
              <a:gd name="connsiteY1" fmla="*/ 0 h 6858000"/>
              <a:gd name="connsiteX2" fmla="*/ 10031726 w 10031726"/>
              <a:gd name="connsiteY2" fmla="*/ 6847952 h 6858000"/>
              <a:gd name="connsiteX3" fmla="*/ 0 w 10031726"/>
              <a:gd name="connsiteY3" fmla="*/ 6858000 h 6858000"/>
              <a:gd name="connsiteX4" fmla="*/ 2893925 w 10031726"/>
              <a:gd name="connsiteY4" fmla="*/ 0 h 6858000"/>
              <a:gd name="connsiteX0" fmla="*/ 2893925 w 10031726"/>
              <a:gd name="connsiteY0" fmla="*/ 0 h 6858000"/>
              <a:gd name="connsiteX1" fmla="*/ 7831137 w 10031726"/>
              <a:gd name="connsiteY1" fmla="*/ 0 h 6858000"/>
              <a:gd name="connsiteX2" fmla="*/ 10031726 w 10031726"/>
              <a:gd name="connsiteY2" fmla="*/ 6858000 h 6858000"/>
              <a:gd name="connsiteX3" fmla="*/ 0 w 10031726"/>
              <a:gd name="connsiteY3" fmla="*/ 6858000 h 6858000"/>
              <a:gd name="connsiteX4" fmla="*/ 2893925 w 10031726"/>
              <a:gd name="connsiteY4" fmla="*/ 0 h 6858000"/>
              <a:gd name="connsiteX0" fmla="*/ 2893925 w 10031726"/>
              <a:gd name="connsiteY0" fmla="*/ 0 h 6858000"/>
              <a:gd name="connsiteX1" fmla="*/ 7841185 w 10031726"/>
              <a:gd name="connsiteY1" fmla="*/ 0 h 6858000"/>
              <a:gd name="connsiteX2" fmla="*/ 10031726 w 10031726"/>
              <a:gd name="connsiteY2" fmla="*/ 6858000 h 6858000"/>
              <a:gd name="connsiteX3" fmla="*/ 0 w 10031726"/>
              <a:gd name="connsiteY3" fmla="*/ 6858000 h 6858000"/>
              <a:gd name="connsiteX4" fmla="*/ 2893925 w 10031726"/>
              <a:gd name="connsiteY4" fmla="*/ 0 h 6858000"/>
              <a:gd name="connsiteX0" fmla="*/ 2893925 w 10031726"/>
              <a:gd name="connsiteY0" fmla="*/ 10049 h 6868049"/>
              <a:gd name="connsiteX1" fmla="*/ 10001580 w 10031726"/>
              <a:gd name="connsiteY1" fmla="*/ 0 h 6868049"/>
              <a:gd name="connsiteX2" fmla="*/ 10031726 w 10031726"/>
              <a:gd name="connsiteY2" fmla="*/ 6868049 h 6868049"/>
              <a:gd name="connsiteX3" fmla="*/ 0 w 10031726"/>
              <a:gd name="connsiteY3" fmla="*/ 6868049 h 6868049"/>
              <a:gd name="connsiteX4" fmla="*/ 2893925 w 10031726"/>
              <a:gd name="connsiteY4" fmla="*/ 10049 h 6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1726" h="6868049">
                <a:moveTo>
                  <a:pt x="2893925" y="10049"/>
                </a:moveTo>
                <a:lnTo>
                  <a:pt x="10001580" y="0"/>
                </a:lnTo>
                <a:lnTo>
                  <a:pt x="10031726" y="6868049"/>
                </a:lnTo>
                <a:lnTo>
                  <a:pt x="0" y="6868049"/>
                </a:lnTo>
                <a:lnTo>
                  <a:pt x="2893925" y="1004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46246"/>
            <a:ext cx="10515600" cy="83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3012841">
            <a:off x="-1158998" y="-2235723"/>
            <a:ext cx="2258619" cy="5650286"/>
          </a:xfrm>
          <a:prstGeom prst="triangle">
            <a:avLst>
              <a:gd name="adj" fmla="val 50348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rot="11700000">
            <a:off x="7987163" y="3593664"/>
            <a:ext cx="5881382" cy="6545247"/>
            <a:chOff x="-968463" y="-774365"/>
            <a:chExt cx="2385157" cy="2654383"/>
          </a:xfrm>
        </p:grpSpPr>
        <p:sp>
          <p:nvSpPr>
            <p:cNvPr id="10" name="Isosceles Triangle 9"/>
            <p:cNvSpPr/>
            <p:nvPr userDrawn="1"/>
          </p:nvSpPr>
          <p:spPr>
            <a:xfrm rot="12920135">
              <a:off x="451165" y="-774365"/>
              <a:ext cx="383791" cy="2654383"/>
            </a:xfrm>
            <a:prstGeom prst="triangle">
              <a:avLst/>
            </a:prstGeom>
            <a:solidFill>
              <a:schemeClr val="tx2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2900755">
              <a:off x="-284078" y="-771683"/>
              <a:ext cx="1016387" cy="2385157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rot="796828">
            <a:off x="-1192578" y="-1153464"/>
            <a:ext cx="2385157" cy="3332776"/>
            <a:chOff x="-1192579" y="-1066378"/>
            <a:chExt cx="2385157" cy="3332776"/>
          </a:xfrm>
        </p:grpSpPr>
        <p:sp>
          <p:nvSpPr>
            <p:cNvPr id="13" name="Isosceles Triangle 12"/>
            <p:cNvSpPr/>
            <p:nvPr userDrawn="1"/>
          </p:nvSpPr>
          <p:spPr>
            <a:xfrm rot="2133954">
              <a:off x="127850" y="-118759"/>
              <a:ext cx="383791" cy="2385157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2920135">
              <a:off x="376163" y="-1066378"/>
              <a:ext cx="383791" cy="2654383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2900755">
              <a:off x="-508194" y="-934718"/>
              <a:ext cx="1016387" cy="238515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Isosceles Triangle 15"/>
          <p:cNvSpPr/>
          <p:nvPr userDrawn="1"/>
        </p:nvSpPr>
        <p:spPr>
          <a:xfrm rot="14115852">
            <a:off x="9278911" y="3475592"/>
            <a:ext cx="2084601" cy="6145354"/>
          </a:xfrm>
          <a:prstGeom prst="triangle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810596" y="-405456"/>
            <a:ext cx="5881382" cy="940224"/>
            <a:chOff x="9607396" y="-481920"/>
            <a:chExt cx="5881382" cy="940224"/>
          </a:xfrm>
        </p:grpSpPr>
        <p:sp>
          <p:nvSpPr>
            <p:cNvPr id="18" name="Isosceles Triangle 17"/>
            <p:cNvSpPr/>
            <p:nvPr userDrawn="1"/>
          </p:nvSpPr>
          <p:spPr>
            <a:xfrm rot="14600755">
              <a:off x="12234995" y="-3109519"/>
              <a:ext cx="626183" cy="5881382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4600755">
              <a:off x="11352760" y="-1199338"/>
              <a:ext cx="626183" cy="2689101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93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92984"/>
            <a:ext cx="10515600" cy="83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3891"/>
            <a:ext cx="10515600" cy="463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8876-4FEA-4F4E-A8BE-ACC1F958F4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C940-627D-41DD-910D-E45B6BF1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113632" y="-10050"/>
            <a:ext cx="2935928" cy="687810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11289371">
            <a:off x="-3335310" y="-1228919"/>
            <a:ext cx="3559744" cy="6839077"/>
          </a:xfrm>
          <a:prstGeom prst="triangle">
            <a:avLst>
              <a:gd name="adj" fmla="val 50348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1581904">
            <a:off x="-255351" y="-1055512"/>
            <a:ext cx="2622918" cy="7647274"/>
          </a:xfrm>
          <a:prstGeom prst="triangle">
            <a:avLst>
              <a:gd name="adj" fmla="val 63849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5"/>
          <p:cNvSpPr>
            <a:spLocks noGrp="1"/>
          </p:cNvSpPr>
          <p:nvPr>
            <p:ph type="subTitle" idx="1"/>
          </p:nvPr>
        </p:nvSpPr>
        <p:spPr>
          <a:xfrm>
            <a:off x="171387" y="4154557"/>
            <a:ext cx="11849226" cy="1407734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Dự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án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“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Hướng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nuôi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tôm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-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rừng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mặn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bền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vững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qua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xây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dựng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và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tác ở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sông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Sitka Display" panose="02000505000000020004" pitchFamily="2" charset="0"/>
                <a:cs typeface="Times New Roman" panose="02020603050405020304" pitchFamily="18" charset="0"/>
              </a:rPr>
              <a:t>Cửu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Lon</a:t>
            </a:r>
            <a:r>
              <a:rPr lang="vi-VN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g</a:t>
            </a:r>
            <a:r>
              <a:rPr lang="en-US" sz="3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”</a:t>
            </a:r>
            <a:endParaRPr lang="en-US" sz="30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1024" y="1707159"/>
            <a:ext cx="12030075" cy="1644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200" b="1" dirty="0" smtClean="0">
                <a:solidFill>
                  <a:srgbClr val="990000"/>
                </a:solidFill>
                <a:latin typeface="Montserrat" pitchFamily="2" charset="0"/>
                <a:cs typeface="Times New Roman" panose="02020603050405020304" pitchFamily="18" charset="0"/>
              </a:rPr>
              <a:t>HỘI THẢO CHIA SẺ KINH NGHIỆM VÀ CHÍNH SÁCH VỀ NUÔI TÔM</a:t>
            </a:r>
            <a:r>
              <a:rPr lang="en-US" sz="4200" b="1" dirty="0" smtClean="0">
                <a:solidFill>
                  <a:srgbClr val="99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sz="4200" b="1" dirty="0" smtClean="0">
                <a:solidFill>
                  <a:srgbClr val="990000"/>
                </a:solidFill>
                <a:latin typeface="Montserrat" pitchFamily="2" charset="0"/>
                <a:cs typeface="Times New Roman" panose="02020603050405020304" pitchFamily="18" charset="0"/>
              </a:rPr>
              <a:t>RỪNG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1" dirty="0" smtClean="0">
                <a:solidFill>
                  <a:srgbClr val="990000"/>
                </a:solidFill>
                <a:latin typeface="Montserrat" pitchFamily="2" charset="0"/>
                <a:cs typeface="Times New Roman" panose="02020603050405020304" pitchFamily="18" charset="0"/>
              </a:rPr>
              <a:t>BỀN VỮNG THEO TIÊU CHUẨN QUỐC TẾ</a:t>
            </a:r>
            <a:endParaRPr lang="en-US" sz="4200" b="1" dirty="0">
              <a:solidFill>
                <a:srgbClr val="990000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681" y="5843664"/>
            <a:ext cx="50086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Trà</a:t>
            </a:r>
            <a:r>
              <a:rPr lang="en-US" sz="2500" i="1" dirty="0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Vinh</a:t>
            </a:r>
            <a:r>
              <a:rPr lang="en-US" sz="2500" i="1" dirty="0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ngày</a:t>
            </a:r>
            <a:r>
              <a:rPr lang="en-US" sz="2500" i="1" dirty="0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 27 </a:t>
            </a:r>
            <a:r>
              <a:rPr lang="en-US" sz="2500" i="1" dirty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tháng </a:t>
            </a:r>
            <a:r>
              <a:rPr lang="en-US" sz="2500" i="1" dirty="0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04 năm 202</a:t>
            </a:r>
            <a:r>
              <a:rPr lang="en-US" sz="2500" i="1" dirty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3</a:t>
            </a:r>
            <a:r>
              <a:rPr lang="en-US" sz="2500" i="1" dirty="0" smtClean="0">
                <a:solidFill>
                  <a:srgbClr val="99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990000"/>
              </a:solidFill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25" y="388074"/>
            <a:ext cx="1619007" cy="9124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82" y="160911"/>
            <a:ext cx="1139872" cy="1139569"/>
          </a:xfrm>
          <a:prstGeom prst="rect">
            <a:avLst/>
          </a:prstGeom>
        </p:spPr>
      </p:pic>
      <p:pic>
        <p:nvPicPr>
          <p:cNvPr id="18" name="Picture 2" descr="Tập tin:Logo Tra Vinh.PNG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47" y="245451"/>
            <a:ext cx="1055029" cy="10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707" y="3850406"/>
            <a:ext cx="6563150" cy="539320"/>
            <a:chOff x="890579" y="4089275"/>
            <a:chExt cx="11301421" cy="928683"/>
          </a:xfrm>
        </p:grpSpPr>
        <p:pic>
          <p:nvPicPr>
            <p:cNvPr id="3" name="Picture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90579" y="4089276"/>
              <a:ext cx="1192727" cy="928678"/>
            </a:xfrm>
            <a:prstGeom prst="rect">
              <a:avLst/>
            </a:prstGeom>
          </p:spPr>
        </p:pic>
        <p:pic>
          <p:nvPicPr>
            <p:cNvPr id="4" name="Picture 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392493" y="4089277"/>
              <a:ext cx="1227009" cy="928677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912541" y="4089279"/>
              <a:ext cx="1135706" cy="928679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341269" y="4089275"/>
              <a:ext cx="1135731" cy="928679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758509" y="4089277"/>
              <a:ext cx="1090092" cy="928678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144441" y="4089277"/>
              <a:ext cx="1147197" cy="928678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9587454" y="4089276"/>
              <a:ext cx="1147222" cy="928678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1033337" y="4089275"/>
              <a:ext cx="1158663" cy="928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13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488" y="276960"/>
            <a:ext cx="10515600" cy="831663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824" y="1257268"/>
            <a:ext cx="112064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err="1" smtClean="0">
                <a:latin typeface="Times New Roman"/>
                <a:cs typeface="Times New Roman"/>
              </a:rPr>
              <a:t>Sự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phát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triển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quá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nhanh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chóng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của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nghề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nuôi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tôm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985838" indent="-534988" algn="just">
              <a:lnSpc>
                <a:spcPct val="120000"/>
              </a:lnSpc>
              <a:buFont typeface="Wingdings" charset="0"/>
              <a:buChar char="à"/>
            </a:pP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Rừng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ngập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mặn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tiếp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tục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bị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tàn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phá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endParaRPr lang="en-US" sz="2600" dirty="0" smtClean="0">
              <a:latin typeface="Times New Roman"/>
              <a:cs typeface="Times New Roman"/>
              <a:sym typeface="Wingdings"/>
            </a:endParaRPr>
          </a:p>
          <a:p>
            <a:pPr algn="just">
              <a:lnSpc>
                <a:spcPct val="120000"/>
              </a:lnSpc>
            </a:pPr>
            <a:r>
              <a:rPr lang="en-US" sz="2600" i="1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i="1" dirty="0" smtClean="0">
                <a:latin typeface="Times New Roman"/>
                <a:cs typeface="Times New Roman"/>
                <a:sym typeface="Wingdings"/>
              </a:rPr>
              <a:t>     </a:t>
            </a:r>
            <a:r>
              <a:rPr lang="en-US" sz="2600" i="1" dirty="0" err="1">
                <a:latin typeface="Times New Roman"/>
                <a:cs typeface="Times New Roman"/>
              </a:rPr>
              <a:t>Việt</a:t>
            </a:r>
            <a:r>
              <a:rPr lang="en-US" sz="2600" i="1" dirty="0">
                <a:latin typeface="Times New Roman"/>
                <a:cs typeface="Times New Roman"/>
              </a:rPr>
              <a:t> Nam </a:t>
            </a:r>
            <a:r>
              <a:rPr lang="en-US" sz="2600" i="1" dirty="0" err="1">
                <a:latin typeface="Times New Roman"/>
                <a:cs typeface="Times New Roman"/>
              </a:rPr>
              <a:t>đã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mất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một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nửa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diện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tích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rừng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ngập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mặn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trong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hơn</a:t>
            </a:r>
            <a:r>
              <a:rPr lang="en-US" sz="2600" i="1" dirty="0">
                <a:latin typeface="Times New Roman"/>
                <a:cs typeface="Times New Roman"/>
              </a:rPr>
              <a:t> 30 </a:t>
            </a:r>
            <a:r>
              <a:rPr lang="en-US" sz="2600" i="1" dirty="0" err="1">
                <a:latin typeface="Times New Roman"/>
                <a:cs typeface="Times New Roman"/>
              </a:rPr>
              <a:t>năm</a:t>
            </a:r>
            <a:r>
              <a:rPr lang="en-US" sz="2600" i="1" dirty="0">
                <a:latin typeface="Times New Roman"/>
                <a:cs typeface="Times New Roman"/>
              </a:rPr>
              <a:t> qua, </a:t>
            </a:r>
            <a:r>
              <a:rPr lang="en-US" sz="2600" i="1" dirty="0" err="1">
                <a:latin typeface="Times New Roman"/>
                <a:cs typeface="Times New Roman"/>
              </a:rPr>
              <a:t>đặc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biệt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là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để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nhường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chỗ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cho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các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ao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nuôi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r>
              <a:rPr lang="en-US" sz="2600" i="1" dirty="0" err="1">
                <a:latin typeface="Times New Roman"/>
                <a:cs typeface="Times New Roman"/>
              </a:rPr>
              <a:t>tôm</a:t>
            </a:r>
            <a:r>
              <a:rPr lang="en-US" sz="2600" i="1" dirty="0">
                <a:latin typeface="Times New Roman"/>
                <a:cs typeface="Times New Roman"/>
              </a:rPr>
              <a:t> </a:t>
            </a:r>
            <a:endParaRPr lang="en-US" sz="2600" i="1" dirty="0" smtClean="0"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40000"/>
              </a:lnSpc>
              <a:buFont typeface="Wingdings" charset="2"/>
              <a:buChar char="§"/>
            </a:pPr>
            <a:r>
              <a:rPr lang="en-US" sz="2600" dirty="0" err="1" smtClean="0">
                <a:latin typeface="Times New Roman"/>
                <a:cs typeface="Times New Roman"/>
              </a:rPr>
              <a:t>Tác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động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của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biến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đổi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khí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hậu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đến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nuôi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tôm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đặc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biệt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xâm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nhập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mặn</a:t>
            </a:r>
            <a:endParaRPr lang="en-US" sz="2600" dirty="0"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40000"/>
              </a:lnSpc>
              <a:buFont typeface="Wingdings" charset="2"/>
              <a:buChar char="§"/>
            </a:pPr>
            <a:r>
              <a:rPr lang="en-US" sz="2600" dirty="0" err="1" smtClean="0">
                <a:latin typeface="Times New Roman"/>
                <a:cs typeface="Times New Roman"/>
              </a:rPr>
              <a:t>Người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dân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khó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áp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dụng</a:t>
            </a:r>
            <a:r>
              <a:rPr lang="en-US" sz="2600" dirty="0" smtClean="0">
                <a:latin typeface="Times New Roman"/>
                <a:cs typeface="Times New Roman"/>
              </a:rPr>
              <a:t> “</a:t>
            </a:r>
            <a:r>
              <a:rPr lang="en-US" sz="2600" dirty="0" err="1">
                <a:latin typeface="Times New Roman"/>
                <a:cs typeface="Times New Roman"/>
              </a:rPr>
              <a:t>Các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Nguyên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tắc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Quốc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tế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về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nuôi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tôm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có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trách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nhiệm</a:t>
            </a:r>
            <a:r>
              <a:rPr lang="en-US" sz="2600" dirty="0" smtClean="0">
                <a:latin typeface="Times New Roman"/>
                <a:cs typeface="Times New Roman"/>
              </a:rPr>
              <a:t>”</a:t>
            </a:r>
          </a:p>
          <a:p>
            <a:pPr marL="1069975" indent="-619125" algn="just">
              <a:lnSpc>
                <a:spcPct val="120000"/>
              </a:lnSpc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  Các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yêu cầu </a:t>
            </a:r>
            <a:r>
              <a:rPr lang="en-US" sz="2600" dirty="0" err="1">
                <a:latin typeface="Times New Roman"/>
                <a:cs typeface="Times New Roman"/>
              </a:rPr>
              <a:t>bền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vững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quốc</a:t>
            </a:r>
            <a:r>
              <a:rPr lang="en-US" sz="2600" dirty="0">
                <a:latin typeface="Times New Roman"/>
                <a:cs typeface="Times New Roman"/>
              </a:rPr>
              <a:t> tế 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tập 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trung vào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khía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cạnh sinh 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thái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, bỏ 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qua các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khía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cạnh 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về thích 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ứng và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xã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hội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</a:p>
          <a:p>
            <a:pPr marL="1620838" indent="-985838" algn="just" defTabSz="1069975">
              <a:lnSpc>
                <a:spcPct val="12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G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iảm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năng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suất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và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>
                <a:latin typeface="Times New Roman"/>
                <a:cs typeface="Times New Roman"/>
                <a:sym typeface="Wingdings"/>
              </a:rPr>
              <a:t>thu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nhập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của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người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nuôi</a:t>
            </a:r>
            <a:r>
              <a:rPr lang="en-US" sz="26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  <a:sym typeface="Wingdings"/>
              </a:rPr>
              <a:t>tôm</a:t>
            </a:r>
            <a:endParaRPr lang="en-US" sz="2600" dirty="0">
              <a:latin typeface="Times New Roman"/>
              <a:cs typeface="Times New Roman"/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6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89454"/>
            <a:ext cx="781878" cy="7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09" y="-160866"/>
            <a:ext cx="10588449" cy="8924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43" y="2060934"/>
            <a:ext cx="5451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tabLst>
                <a:tab pos="347663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9112" y="1984251"/>
            <a:ext cx="551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tabLst>
                <a:tab pos="347663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ASC</a:t>
            </a:r>
          </a:p>
          <a:p>
            <a:pPr marL="342900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tabLst>
                <a:tab pos="347663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tabLst>
                <a:tab pos="347663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tabLst>
                <a:tab pos="347663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13" idx="2"/>
          </p:cNvCxnSpPr>
          <p:nvPr/>
        </p:nvCxnSpPr>
        <p:spPr>
          <a:xfrm>
            <a:off x="6096000" y="1665288"/>
            <a:ext cx="0" cy="51927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64154" y="923567"/>
            <a:ext cx="412012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347663" algn="l"/>
              </a:tabLs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74278" y="818639"/>
            <a:ext cx="4120129" cy="914400"/>
          </a:xfrm>
          <a:prstGeom prst="roundRect">
            <a:avLst>
              <a:gd name="adj" fmla="val 151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47663" algn="l"/>
              </a:tabLs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61965" y="1196384"/>
            <a:ext cx="2017059" cy="33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300" y="89454"/>
            <a:ext cx="743377" cy="7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9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7843" y="166653"/>
            <a:ext cx="10515600" cy="1071469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1858"/>
            <a:ext cx="4383741" cy="7154116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" y="1336531"/>
            <a:ext cx="5080000" cy="2816369"/>
          </a:xfrm>
          <a:prstGeom prst="roundRect">
            <a:avLst>
              <a:gd name="adj" fmla="val 337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342900" dist="292100" dir="804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(PPP)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Long. 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4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9896" y="1519241"/>
            <a:ext cx="4233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9240" y="2784885"/>
            <a:ext cx="4214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9581" y="5582503"/>
            <a:ext cx="4452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1021" y="4004378"/>
            <a:ext cx="43539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lực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viên HTX, nhà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chính sách,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nhân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9164" y="1091143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2268" y="2374088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9163" y="5188854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2610" y="3582498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58318" y="1220789"/>
            <a:ext cx="188470" cy="456056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58318" y="2510119"/>
            <a:ext cx="188470" cy="3271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58318" y="3775652"/>
            <a:ext cx="188470" cy="20056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58318" y="4955441"/>
            <a:ext cx="188470" cy="131065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4253" y="2884557"/>
            <a:ext cx="2060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4/2022 - 10/2022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8760" y="1503177"/>
            <a:ext cx="2101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10/2020 -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3/2021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0133" y="5083188"/>
            <a:ext cx="2035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1/2023 -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3/2023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25987" y="4156820"/>
            <a:ext cx="1139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300" y="89454"/>
            <a:ext cx="743377" cy="7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542235" y="3379299"/>
            <a:ext cx="2586150" cy="31128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232693" y="2369809"/>
            <a:ext cx="3015225" cy="139391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1175" y="2369807"/>
            <a:ext cx="1989327" cy="100949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116892"/>
            <a:ext cx="10515600" cy="8316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890" y="2666104"/>
            <a:ext cx="260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0246" y="2124154"/>
            <a:ext cx="31041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5727" y="2585080"/>
            <a:ext cx="3046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70394" y="2067030"/>
            <a:ext cx="548640" cy="548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2"/>
                </a:solidFill>
              </a:rPr>
              <a:t>1</a:t>
            </a:r>
            <a:endParaRPr lang="en-US" sz="1700" b="1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42235" y="3196586"/>
            <a:ext cx="365426" cy="3654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73140" y="3465760"/>
            <a:ext cx="457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10758" y="2253290"/>
            <a:ext cx="274320" cy="2743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4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339" y="844228"/>
            <a:ext cx="8030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ASIC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 và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Công - Tư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4934" y="4177886"/>
            <a:ext cx="33587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Cải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thiện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sinh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kế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và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nâng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cao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thu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nhập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cho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hộ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nuôi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tôm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90" y="4732029"/>
            <a:ext cx="43445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/>
                <a:cs typeface="Times New Roman"/>
              </a:rPr>
              <a:t>Bộ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quy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tắc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đầu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tiên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giải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quyết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những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thách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thức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đối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với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hệ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sinh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thái</a:t>
            </a:r>
            <a:r>
              <a:rPr lang="en-US" sz="2000" dirty="0">
                <a:latin typeface="Times New Roman"/>
                <a:cs typeface="Times New Roman"/>
              </a:rPr>
              <a:t> - </a:t>
            </a:r>
            <a:r>
              <a:rPr lang="en-US" sz="2000" dirty="0" err="1">
                <a:latin typeface="Times New Roman"/>
                <a:cs typeface="Times New Roman"/>
              </a:rPr>
              <a:t>xã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hội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rừng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ngập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mặn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diện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tích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rừng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ngập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mặn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trên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mỗi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trang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trại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lợi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ích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của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cộng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đồng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địa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phương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và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thích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ứng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300" y="89454"/>
            <a:ext cx="743377" cy="7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6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20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57188" y="1559859"/>
            <a:ext cx="11501438" cy="4083703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TRÂN TRỌNG CẢM ƠN!</a:t>
            </a:r>
            <a:endParaRPr lang="en-US" sz="7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588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Yu Gothic UI Semilight</vt:lpstr>
      <vt:lpstr>Arial</vt:lpstr>
      <vt:lpstr>Calibri</vt:lpstr>
      <vt:lpstr>Montserrat</vt:lpstr>
      <vt:lpstr>Poppins</vt:lpstr>
      <vt:lpstr>Sitka Display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Thực trạng nghề nuôi tôm tại Đồng bằng sông Cửu Long</vt:lpstr>
      <vt:lpstr>Thách thức và hướng giải quyết đối với người nuôi tôm</vt:lpstr>
      <vt:lpstr>Mục tiêu của dự án</vt:lpstr>
      <vt:lpstr>Kết quả dự kiến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Company</dc:title>
  <dc:creator>Admin</dc:creator>
  <cp:lastModifiedBy>DELL</cp:lastModifiedBy>
  <cp:revision>312</cp:revision>
  <dcterms:created xsi:type="dcterms:W3CDTF">2018-01-08T06:00:24Z</dcterms:created>
  <dcterms:modified xsi:type="dcterms:W3CDTF">2023-09-26T03:58:48Z</dcterms:modified>
</cp:coreProperties>
</file>